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4692" r:id="rId1"/>
  </p:sldMasterIdLst>
  <p:notesMasterIdLst>
    <p:notesMasterId r:id="rId37"/>
  </p:notesMasterIdLst>
  <p:handoutMasterIdLst>
    <p:handoutMasterId r:id="rId38"/>
  </p:handoutMasterIdLst>
  <p:sldIdLst>
    <p:sldId id="256" r:id="rId2"/>
    <p:sldId id="380" r:id="rId3"/>
    <p:sldId id="395" r:id="rId4"/>
    <p:sldId id="396" r:id="rId5"/>
    <p:sldId id="397" r:id="rId6"/>
    <p:sldId id="398" r:id="rId7"/>
    <p:sldId id="399" r:id="rId8"/>
    <p:sldId id="400" r:id="rId9"/>
    <p:sldId id="401" r:id="rId10"/>
    <p:sldId id="402" r:id="rId11"/>
    <p:sldId id="403" r:id="rId12"/>
    <p:sldId id="404" r:id="rId13"/>
    <p:sldId id="405" r:id="rId14"/>
    <p:sldId id="406" r:id="rId15"/>
    <p:sldId id="407" r:id="rId16"/>
    <p:sldId id="408" r:id="rId17"/>
    <p:sldId id="409" r:id="rId18"/>
    <p:sldId id="410" r:id="rId19"/>
    <p:sldId id="411" r:id="rId20"/>
    <p:sldId id="412" r:id="rId21"/>
    <p:sldId id="413" r:id="rId22"/>
    <p:sldId id="414" r:id="rId23"/>
    <p:sldId id="415" r:id="rId24"/>
    <p:sldId id="416" r:id="rId25"/>
    <p:sldId id="417" r:id="rId26"/>
    <p:sldId id="418" r:id="rId27"/>
    <p:sldId id="419" r:id="rId28"/>
    <p:sldId id="420" r:id="rId29"/>
    <p:sldId id="421" r:id="rId30"/>
    <p:sldId id="422" r:id="rId31"/>
    <p:sldId id="394" r:id="rId32"/>
    <p:sldId id="423" r:id="rId33"/>
    <p:sldId id="424" r:id="rId34"/>
    <p:sldId id="425" r:id="rId35"/>
    <p:sldId id="275" r:id="rId36"/>
  </p:sldIdLst>
  <p:sldSz cx="9144000" cy="6858000" type="screen4x3"/>
  <p:notesSz cx="6797675" cy="9874250"/>
  <p:embeddedFontLst>
    <p:embeddedFont>
      <p:font typeface="HY견고딕" panose="02030600000101010101" pitchFamily="18" charset="-127"/>
      <p:regular r:id="rId39"/>
    </p:embeddedFont>
    <p:embeddedFont>
      <p:font typeface="Verdana" panose="020B0604030504040204" pitchFamily="34" charset="0"/>
      <p:regular r:id="rId40"/>
      <p:bold r:id="rId41"/>
      <p:italic r:id="rId42"/>
      <p:boldItalic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맑은 고딕" panose="020B0503020000020004" pitchFamily="50" charset="-127"/>
      <p:regular r:id="rId48"/>
      <p:bold r:id="rId49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DF90"/>
    <a:srgbClr val="660033"/>
    <a:srgbClr val="640032"/>
    <a:srgbClr val="452103"/>
    <a:srgbClr val="683104"/>
    <a:srgbClr val="592A03"/>
    <a:srgbClr val="CC990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26" autoAdjust="0"/>
    <p:restoredTop sz="96370" autoAdjust="0"/>
  </p:normalViewPr>
  <p:slideViewPr>
    <p:cSldViewPr>
      <p:cViewPr>
        <p:scale>
          <a:sx n="60" d="100"/>
          <a:sy n="60" d="100"/>
        </p:scale>
        <p:origin x="-126" y="-318"/>
      </p:cViewPr>
      <p:guideLst>
        <p:guide orient="horz" pos="2160"/>
        <p:guide pos="27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3006" y="-102"/>
      </p:cViewPr>
      <p:guideLst>
        <p:guide orient="horz" pos="3110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9C7192CA-346F-4F64-9BD8-7FE2802EE026}" type="datetimeFigureOut">
              <a:rPr lang="ko-KR" altLang="en-US"/>
              <a:pPr>
                <a:defRPr/>
              </a:pPr>
              <a:t>2019-06-18</a:t>
            </a:fld>
            <a:endParaRPr lang="en-US" altLang="ko-KR" dirty="0"/>
          </a:p>
        </p:txBody>
      </p:sp>
      <p:sp>
        <p:nvSpPr>
          <p:cNvPr id="96260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smtClean="0"/>
            </a:lvl1pPr>
          </a:lstStyle>
          <a:p>
            <a:pPr>
              <a:defRPr/>
            </a:pPr>
            <a:fld id="{28FEE2EB-262E-4F5B-84A2-3D2B440D013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88838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/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/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CF014180-C773-4632-BA91-A02D13A4BC96}" type="datetimeFigureOut">
              <a:rPr lang="ko-KR" altLang="en-US"/>
              <a:pPr>
                <a:defRPr/>
              </a:pPr>
              <a:t>2019-06-18</a:t>
            </a:fld>
            <a:endParaRPr lang="ko-KR" altLang="en-US" dirty="0"/>
          </a:p>
        </p:txBody>
      </p:sp>
      <p:sp>
        <p:nvSpPr>
          <p:cNvPr id="4" name="슬라이드 이미지 개체 틀 3">
            <a:extLst>
              <a:ext uri="{FF2B5EF4-FFF2-40B4-BE49-F238E27FC236}"/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>
            <a:extLst>
              <a:ext uri="{FF2B5EF4-FFF2-40B4-BE49-F238E27FC236}"/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smtClean="0"/>
            </a:lvl1pPr>
          </a:lstStyle>
          <a:p>
            <a:pPr>
              <a:defRPr/>
            </a:pPr>
            <a:fld id="{C886B421-53E6-42BF-BF04-271A7B9E2B6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0054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 descr="Light horizontal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4" name="Rectangle 10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5" name="AutoShape 11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6" name="TextBox 19">
            <a:extLst>
              <a:ext uri="{FF2B5EF4-FFF2-40B4-BE49-F238E27FC236}"/>
            </a:extLst>
          </p:cNvPr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  <a:prstGeom prst="rect">
            <a:avLst/>
          </a:prstGeom>
        </p:spPr>
        <p:txBody>
          <a:bodyPr/>
          <a:lstStyle>
            <a:lvl1pPr marL="538163" indent="0">
              <a:defRPr sz="2700" b="0" baseline="0">
                <a:solidFill>
                  <a:srgbClr val="60B9BC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99068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12994"/>
            </a:avLst>
          </a:prstGeom>
          <a:ln w="19050">
            <a:solidFill>
              <a:srgbClr val="60B9BC"/>
            </a:solidFill>
            <a:prstDash val="sysDot"/>
          </a:ln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5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35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220480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1143000"/>
            <a:ext cx="8686800" cy="5503818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664" y="261937"/>
            <a:ext cx="7559278" cy="5762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526712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 descr="Light horizontal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3" name="Rectangle 10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invGray">
          <a:xfrm>
            <a:off x="-11113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4" name="AutoShape 11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5" name="WordArt 3">
            <a:extLst>
              <a:ext uri="{FF2B5EF4-FFF2-40B4-BE49-F238E27FC236}"/>
            </a:extLst>
          </p:cNvPr>
          <p:cNvSpPr>
            <a:spLocks noChangeArrowheads="1" noChangeShapeType="1" noTextEdit="1"/>
          </p:cNvSpPr>
          <p:nvPr userDrawn="1"/>
        </p:nvSpPr>
        <p:spPr bwMode="gray">
          <a:xfrm>
            <a:off x="2423163" y="4386945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 defTabSz="685800" eaLnBrk="1" latinLnBrk="1" hangingPunct="1">
              <a:defRPr/>
            </a:pPr>
            <a:r>
              <a:rPr lang="en-US" altLang="ko-KR" sz="4050" b="1" kern="10" spc="38" dirty="0">
                <a:ln w="12700" cmpd="sng">
                  <a:solidFill>
                    <a:srgbClr val="F79646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F79646">
                    <a:tint val="1000"/>
                  </a:srgbClr>
                </a:solidFill>
                <a:effectLst>
                  <a:glow rad="53100">
                    <a:srgbClr val="F79646">
                      <a:satMod val="180000"/>
                      <a:alpha val="30000"/>
                    </a:srgbClr>
                  </a:glow>
                </a:effectLst>
                <a:latin typeface="Verdana"/>
              </a:rPr>
              <a:t>Thank You !</a:t>
            </a:r>
            <a:endParaRPr lang="ko-KR" altLang="en-US" sz="4050" b="1" kern="10" spc="38" dirty="0">
              <a:ln w="12700" cmpd="sng">
                <a:solidFill>
                  <a:srgbClr val="F79646">
                    <a:satMod val="120000"/>
                    <a:shade val="80000"/>
                  </a:srgbClr>
                </a:solidFill>
                <a:prstDash val="solid"/>
              </a:ln>
              <a:solidFill>
                <a:srgbClr val="F79646">
                  <a:tint val="1000"/>
                </a:srgbClr>
              </a:solidFill>
              <a:effectLst>
                <a:glow rad="53100">
                  <a:srgbClr val="F79646">
                    <a:satMod val="180000"/>
                    <a:alpha val="30000"/>
                  </a:srgbClr>
                </a:glow>
              </a:effectLst>
              <a:latin typeface="Verdana"/>
            </a:endParaRPr>
          </a:p>
        </p:txBody>
      </p:sp>
      <p:sp>
        <p:nvSpPr>
          <p:cNvPr id="6" name="TextBox 20">
            <a:extLst>
              <a:ext uri="{FF2B5EF4-FFF2-40B4-BE49-F238E27FC236}"/>
            </a:extLst>
          </p:cNvPr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3965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007A9B"/>
            </a:fgClr>
            <a:bgClr>
              <a:srgbClr val="FFFFFF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 latinLnBrk="1">
              <a:defRPr/>
            </a:pPr>
            <a:endParaRPr lang="ko-KR" altLang="en-US" sz="1500" dirty="0">
              <a:solidFill>
                <a:srgbClr val="1D4940"/>
              </a:solidFill>
            </a:endParaRPr>
          </a:p>
        </p:txBody>
      </p:sp>
      <p:sp>
        <p:nvSpPr>
          <p:cNvPr id="2" name="Rectangle 18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8153400" y="6627813"/>
            <a:ext cx="76200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latinLnBrk="1">
              <a:defRPr/>
            </a:pPr>
            <a:fld id="{EB9FCFAB-9FDB-4A5C-81DC-CC55C49A49C8}" type="slidenum">
              <a:rPr lang="ko-KR" altLang="en-US" sz="800" smtClean="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pPr algn="r" latinLnBrk="1">
                <a:defRPr/>
              </a:pPr>
              <a:t>‹#›</a:t>
            </a:fld>
            <a:r>
              <a:rPr lang="en-US" altLang="ko-KR" sz="800" smtClean="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t>/15</a:t>
            </a:r>
          </a:p>
        </p:txBody>
      </p:sp>
      <p:sp>
        <p:nvSpPr>
          <p:cNvPr id="1028" name="Freeform 126"/>
          <p:cNvSpPr>
            <a:spLocks/>
          </p:cNvSpPr>
          <p:nvPr userDrawn="1"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2147483647 w 3800"/>
              <a:gd name="T3" fmla="*/ 0 h 428"/>
              <a:gd name="T4" fmla="*/ 2147483647 w 3800"/>
              <a:gd name="T5" fmla="*/ 2147483647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4" name="TextBox 3">
            <a:extLst>
              <a:ext uri="{FF2B5EF4-FFF2-40B4-BE49-F238E27FC236}"/>
            </a:extLst>
          </p:cNvPr>
          <p:cNvSpPr txBox="1">
            <a:spLocks noChangeArrowheads="1"/>
          </p:cNvSpPr>
          <p:nvPr userDrawn="1"/>
        </p:nvSpPr>
        <p:spPr bwMode="auto">
          <a:xfrm>
            <a:off x="260350" y="6629400"/>
            <a:ext cx="13970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r>
              <a:rPr lang="en-US" altLang="ko-KR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『</a:t>
            </a:r>
            <a:r>
              <a:rPr lang="ko-KR" altLang="en-US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900" dirty="0">
                <a:solidFill>
                  <a:srgbClr val="007A9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』</a:t>
            </a:r>
            <a:endParaRPr lang="ko-KR" altLang="en-US" sz="900" dirty="0">
              <a:solidFill>
                <a:srgbClr val="007A9B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30" name="그림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73" r="-357"/>
          <a:stretch>
            <a:fillRect/>
          </a:stretch>
        </p:blipFill>
        <p:spPr bwMode="auto">
          <a:xfrm>
            <a:off x="260350" y="609600"/>
            <a:ext cx="8632825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0"/>
            <a:ext cx="86550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그림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4859338"/>
            <a:ext cx="14859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93" r:id="rId1"/>
    <p:sldLayoutId id="2147484791" r:id="rId2"/>
    <p:sldLayoutId id="2147484792" r:id="rId3"/>
    <p:sldLayoutId id="2147484794" r:id="rId4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kern="12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5pPr>
      <a:lvl6pPr marL="3429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6858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0287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3716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257175" indent="-257175" algn="l" rtl="0" eaLnBrk="0" fontAlgn="base" latinLnBrk="1" hangingPunct="0">
        <a:spcBef>
          <a:spcPct val="20000"/>
        </a:spcBef>
        <a:spcAft>
          <a:spcPts val="150"/>
        </a:spcAft>
        <a:buClr>
          <a:srgbClr val="660033"/>
        </a:buClr>
        <a:buFont typeface="Wingdings" pitchFamily="2" charset="2"/>
        <a:buChar char="v"/>
        <a:defRPr sz="15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1pPr>
      <a:lvl2pPr marL="404813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itchFamily="2" charset="2"/>
        <a:buChar char="§"/>
        <a:defRPr sz="12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2pPr>
      <a:lvl3pPr marL="606425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sz="10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3pPr>
      <a:lvl4pPr marL="12001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15430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099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100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4101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 dirty="0"/>
          </a:p>
        </p:txBody>
      </p:sp>
      <p:sp>
        <p:nvSpPr>
          <p:cNvPr id="4103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14-2. </a:t>
            </a:r>
            <a:r>
              <a:rPr lang="ko-KR" altLang="en-US" b="1" dirty="0" smtClean="0">
                <a:solidFill>
                  <a:schemeClr val="tx1"/>
                </a:solidFill>
              </a:rPr>
              <a:t>보조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스트림</a:t>
            </a:r>
            <a:endParaRPr lang="ko-KR" altLang="en-US" b="1" dirty="0" smtClean="0">
              <a:solidFill>
                <a:schemeClr val="tx1"/>
              </a:solidFill>
            </a:endParaRPr>
          </a:p>
        </p:txBody>
      </p:sp>
      <p:pic>
        <p:nvPicPr>
          <p:cNvPr id="4104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-804863"/>
            <a:ext cx="4837113" cy="538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 변환 보조 </a:t>
            </a:r>
            <a:r>
              <a:rPr lang="ko-KR" altLang="en-US" dirty="0" err="1"/>
              <a:t>스트림</a:t>
            </a:r>
            <a:endParaRPr lang="ko-KR" altLang="en-US" dirty="0"/>
          </a:p>
        </p:txBody>
      </p:sp>
      <p:pic>
        <p:nvPicPr>
          <p:cNvPr id="4710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95400"/>
            <a:ext cx="7467600" cy="205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36" y="3394840"/>
            <a:ext cx="7225863" cy="1907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380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성능 향상 보조 </a:t>
            </a:r>
            <a:r>
              <a:rPr lang="ko-KR" altLang="en-US" dirty="0" err="1" smtClean="0">
                <a:solidFill>
                  <a:srgbClr val="C00000"/>
                </a:solidFill>
              </a:rPr>
              <a:t>스트림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메모리 버퍼를 추가로 제공하여 프로그램의 실행 성능을 향상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바이트 기반 스트립에서는</a:t>
            </a:r>
            <a:endParaRPr lang="en-US" altLang="ko-KR" dirty="0" smtClean="0"/>
          </a:p>
          <a:p>
            <a:pPr lvl="2"/>
            <a:r>
              <a:rPr lang="en-US" altLang="ko-KR" dirty="0" err="1" smtClean="0">
                <a:solidFill>
                  <a:srgbClr val="C00000"/>
                </a:solidFill>
              </a:rPr>
              <a:t>BufferInputStream</a:t>
            </a:r>
            <a:r>
              <a:rPr lang="en-US" altLang="ko-KR" dirty="0" smtClean="0">
                <a:solidFill>
                  <a:srgbClr val="C00000"/>
                </a:solidFill>
              </a:rPr>
              <a:t>, </a:t>
            </a:r>
            <a:r>
              <a:rPr lang="en-US" altLang="ko-KR" dirty="0" err="1" smtClean="0">
                <a:solidFill>
                  <a:srgbClr val="C00000"/>
                </a:solidFill>
              </a:rPr>
              <a:t>ButteredOutputStream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문자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기반 </a:t>
            </a:r>
            <a:r>
              <a:rPr lang="ko-KR" altLang="en-US" dirty="0" err="1" smtClean="0"/>
              <a:t>스트림에서는</a:t>
            </a:r>
            <a:endParaRPr lang="en-US" altLang="ko-KR" dirty="0" smtClean="0"/>
          </a:p>
          <a:p>
            <a:pPr lvl="2"/>
            <a:r>
              <a:rPr lang="en-US" altLang="ko-KR" dirty="0" err="1" smtClean="0">
                <a:solidFill>
                  <a:srgbClr val="C00000"/>
                </a:solidFill>
              </a:rPr>
              <a:t>BufferReader</a:t>
            </a:r>
            <a:r>
              <a:rPr lang="en-US" altLang="ko-KR" dirty="0" smtClean="0">
                <a:solidFill>
                  <a:srgbClr val="C00000"/>
                </a:solidFill>
              </a:rPr>
              <a:t>, </a:t>
            </a:r>
            <a:r>
              <a:rPr lang="en-US" altLang="ko-KR" dirty="0" err="1" smtClean="0">
                <a:solidFill>
                  <a:srgbClr val="C00000"/>
                </a:solidFill>
              </a:rPr>
              <a:t>BufferWriter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2"/>
            <a:endParaRPr lang="en-US" altLang="ko-KR" dirty="0"/>
          </a:p>
          <a:p>
            <a:r>
              <a:rPr lang="en-US" altLang="ko-KR" dirty="0" err="1" smtClean="0">
                <a:solidFill>
                  <a:srgbClr val="C00000"/>
                </a:solidFill>
              </a:rPr>
              <a:t>BufferedOutputStream</a:t>
            </a:r>
            <a:r>
              <a:rPr lang="ko-KR" altLang="en-US" dirty="0" smtClean="0"/>
              <a:t>과 </a:t>
            </a:r>
            <a:r>
              <a:rPr lang="en-US" altLang="ko-KR" dirty="0" err="1" smtClean="0">
                <a:solidFill>
                  <a:srgbClr val="C00000"/>
                </a:solidFill>
              </a:rPr>
              <a:t>BufferedWriter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바이트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기반 출력 </a:t>
            </a:r>
            <a:r>
              <a:rPr lang="ko-KR" altLang="en-US" dirty="0" err="1" smtClean="0"/>
              <a:t>스트림에</a:t>
            </a:r>
            <a:r>
              <a:rPr lang="ko-KR" altLang="en-US" dirty="0" smtClean="0"/>
              <a:t> 연결되어 버퍼 제공하는 보조 </a:t>
            </a:r>
            <a:r>
              <a:rPr lang="ko-KR" altLang="en-US" dirty="0" err="1" smtClean="0"/>
              <a:t>스트림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문자 기반 출력 </a:t>
            </a:r>
            <a:r>
              <a:rPr lang="ko-KR" altLang="en-US" dirty="0" err="1" smtClean="0"/>
              <a:t>스트림에</a:t>
            </a:r>
            <a:r>
              <a:rPr lang="ko-KR" altLang="en-US" dirty="0" smtClean="0"/>
              <a:t> 연결되어 버퍼 제공하는 보조 </a:t>
            </a:r>
            <a:r>
              <a:rPr lang="ko-KR" altLang="en-US" dirty="0" err="1" smtClean="0"/>
              <a:t>스트림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프로그램에서 전송한 데이터를 내부 버퍼에 쌓아두었다가 버퍼가 꽉 차면 한꺼번에 보냄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생성자의 </a:t>
            </a:r>
            <a:r>
              <a:rPr lang="ko-KR" altLang="en-US" dirty="0" err="1" smtClean="0"/>
              <a:t>매개값으로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준출력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스트림과</a:t>
            </a:r>
            <a:r>
              <a:rPr lang="ko-KR" altLang="en-US" dirty="0" smtClean="0"/>
              <a:t> 연결되어 추가 내부 버퍼 제공</a:t>
            </a:r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성능 향상 보조 </a:t>
            </a:r>
            <a:r>
              <a:rPr lang="ko-KR" altLang="en-US" dirty="0" err="1" smtClean="0"/>
              <a:t>스트림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648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성능 향상 보조 </a:t>
            </a:r>
            <a:r>
              <a:rPr lang="ko-KR" altLang="en-US" dirty="0" err="1"/>
              <a:t>스트림</a:t>
            </a:r>
            <a:endParaRPr lang="ko-KR" altLang="en-US" dirty="0"/>
          </a:p>
        </p:txBody>
      </p:sp>
      <p:pic>
        <p:nvPicPr>
          <p:cNvPr id="4813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371600"/>
            <a:ext cx="69342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746447"/>
            <a:ext cx="7106378" cy="1206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036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rgbClr val="C00000"/>
                </a:solidFill>
              </a:rPr>
              <a:t>BufferedInputStream</a:t>
            </a:r>
            <a:r>
              <a:rPr lang="ko-KR" altLang="en-US" dirty="0" smtClean="0"/>
              <a:t>과 </a:t>
            </a:r>
            <a:r>
              <a:rPr lang="en-US" altLang="ko-KR" dirty="0" err="1" smtClean="0">
                <a:solidFill>
                  <a:srgbClr val="C00000"/>
                </a:solidFill>
              </a:rPr>
              <a:t>BufferedReader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바이트 기반 입력 </a:t>
            </a:r>
            <a:r>
              <a:rPr lang="ko-KR" altLang="en-US" dirty="0" err="1" smtClean="0"/>
              <a:t>스트림에</a:t>
            </a:r>
            <a:r>
              <a:rPr lang="ko-KR" altLang="en-US" dirty="0" smtClean="0"/>
              <a:t> 연결되어 버퍼 제공하는 보조 </a:t>
            </a:r>
            <a:r>
              <a:rPr lang="ko-KR" altLang="en-US" dirty="0" err="1" smtClean="0"/>
              <a:t>스트림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문자 기반 입력 </a:t>
            </a:r>
            <a:r>
              <a:rPr lang="ko-KR" altLang="en-US" dirty="0" err="1" smtClean="0"/>
              <a:t>스트림에</a:t>
            </a:r>
            <a:r>
              <a:rPr lang="ko-KR" altLang="en-US" dirty="0" smtClean="0"/>
              <a:t> 연결되어 버퍼를 제공하는 보조 </a:t>
            </a:r>
            <a:r>
              <a:rPr lang="ko-KR" altLang="en-US" dirty="0" err="1" smtClean="0"/>
              <a:t>스트림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입력 소스로부터 내부 버퍼 크기만큼 데이터를 미리 읽고 버퍼에 저장해둠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프로그램이 외부 소스로부터 직접 읽는 것이 아닌 버퍼로부터 읽음으로써 읽기 성능 향상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생성자의 </a:t>
            </a:r>
            <a:r>
              <a:rPr lang="ko-KR" altLang="en-US" dirty="0" err="1" smtClean="0"/>
              <a:t>매개값으로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준입력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스트림과</a:t>
            </a:r>
            <a:r>
              <a:rPr lang="ko-KR" altLang="en-US" dirty="0" smtClean="0"/>
              <a:t> 연결되어 추가 내부 버퍼 제공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성능 향상 보조 </a:t>
            </a:r>
            <a:r>
              <a:rPr lang="ko-KR" altLang="en-US" dirty="0" err="1"/>
              <a:t>스트림</a:t>
            </a:r>
            <a:endParaRPr lang="ko-KR" alt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184634"/>
            <a:ext cx="6096000" cy="1348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105400"/>
            <a:ext cx="7391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104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파일 복사 성능 테스트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성능 향상 보조 </a:t>
            </a:r>
            <a:r>
              <a:rPr lang="ko-KR" altLang="en-US" dirty="0" err="1"/>
              <a:t>스트림</a:t>
            </a:r>
            <a:endParaRPr lang="ko-KR" altLang="en-U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90" y="1484586"/>
            <a:ext cx="7706710" cy="4968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194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성능 향상 보조 </a:t>
            </a:r>
            <a:r>
              <a:rPr lang="ko-KR" altLang="en-US" dirty="0" err="1"/>
              <a:t>스트림</a:t>
            </a:r>
            <a:endParaRPr lang="ko-KR" altLang="en-US" dirty="0"/>
          </a:p>
        </p:txBody>
      </p:sp>
      <p:pic>
        <p:nvPicPr>
          <p:cNvPr id="5120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95400"/>
            <a:ext cx="76962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20" y="3195145"/>
            <a:ext cx="7827579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412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err="1" smtClean="0"/>
              <a:t>BufferReader</a:t>
            </a:r>
            <a:r>
              <a:rPr lang="ko-KR" altLang="en-US" dirty="0" smtClean="0"/>
              <a:t>는 라인 단위로 문자열 읽는 </a:t>
            </a:r>
            <a:r>
              <a:rPr lang="en-US" altLang="ko-KR" dirty="0" err="1" smtClean="0"/>
              <a:t>readLine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제공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[Enter]</a:t>
            </a:r>
            <a:r>
              <a:rPr lang="ko-KR" altLang="en-US" dirty="0" smtClean="0"/>
              <a:t>키 이전의 모든 문자열 읽고 리턴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키보드에서 입력한 내용 및 파일 내용을 라인 단위로 읽을 수 있음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라인 단위로 구분된 문자열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 smtClean="0"/>
              <a:t>라인 단위로 문자열 얻으려면 </a:t>
            </a:r>
            <a:r>
              <a:rPr lang="en-US" altLang="ko-KR" dirty="0" err="1" smtClean="0"/>
              <a:t>BufferedReader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보조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생성하고 </a:t>
            </a:r>
            <a:r>
              <a:rPr lang="en-US" altLang="ko-KR" dirty="0" err="1" smtClean="0"/>
              <a:t>readline</a:t>
            </a:r>
            <a:r>
              <a:rPr lang="en-US" altLang="ko-KR" dirty="0" smtClean="0"/>
              <a:t>()</a:t>
            </a:r>
            <a:r>
              <a:rPr lang="ko-KR" altLang="en-US" dirty="0" smtClean="0"/>
              <a:t>으로</a:t>
            </a:r>
            <a:r>
              <a:rPr lang="en-US" altLang="ko-KR" dirty="0"/>
              <a:t> </a:t>
            </a:r>
            <a:r>
              <a:rPr lang="ko-KR" altLang="en-US" dirty="0" smtClean="0"/>
              <a:t>반복해서 읽음</a:t>
            </a:r>
            <a:endParaRPr lang="en-US" altLang="ko-KR" dirty="0" smtClean="0"/>
          </a:p>
          <a:p>
            <a:pPr lvl="2"/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성능 향상 보조 </a:t>
            </a:r>
            <a:r>
              <a:rPr lang="ko-KR" altLang="en-US" dirty="0" err="1"/>
              <a:t>스트림</a:t>
            </a:r>
            <a:endParaRPr lang="ko-KR" altLang="en-US" dirty="0"/>
          </a:p>
        </p:txBody>
      </p:sp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647950"/>
            <a:ext cx="754380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740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성능 향상 보조 </a:t>
            </a:r>
            <a:r>
              <a:rPr lang="ko-KR" altLang="en-US" dirty="0" err="1"/>
              <a:t>스트림</a:t>
            </a:r>
            <a:endParaRPr lang="ko-KR" altLang="en-US" dirty="0"/>
          </a:p>
        </p:txBody>
      </p:sp>
      <p:pic>
        <p:nvPicPr>
          <p:cNvPr id="5325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95400"/>
            <a:ext cx="746760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57400"/>
            <a:ext cx="7315200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625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rgbClr val="C00000"/>
                </a:solidFill>
              </a:rPr>
              <a:t>DataInputStream</a:t>
            </a:r>
            <a:r>
              <a:rPr lang="ko-KR" altLang="en-US" dirty="0" smtClean="0"/>
              <a:t>과 </a:t>
            </a:r>
            <a:r>
              <a:rPr lang="en-US" altLang="ko-KR" dirty="0" err="1" smtClean="0">
                <a:solidFill>
                  <a:srgbClr val="C00000"/>
                </a:solidFill>
              </a:rPr>
              <a:t>DataOutputStream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보조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연결하면 기본 타입인 </a:t>
            </a:r>
            <a:r>
              <a:rPr lang="en-US" altLang="ko-KR" dirty="0" err="1" smtClean="0"/>
              <a:t>boolean</a:t>
            </a:r>
            <a:r>
              <a:rPr lang="en-US" altLang="ko-KR" dirty="0" smtClean="0"/>
              <a:t>, char, short,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 long, float, double </a:t>
            </a:r>
            <a:r>
              <a:rPr lang="ko-KR" altLang="en-US" dirty="0" err="1" smtClean="0"/>
              <a:t>입출력할</a:t>
            </a:r>
            <a:r>
              <a:rPr lang="ko-KR" altLang="en-US" dirty="0" smtClean="0"/>
              <a:t> 수 있음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dirty="0" smtClean="0"/>
              <a:t>객체 생성 코드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 타입 입출력 보조 </a:t>
            </a:r>
            <a:r>
              <a:rPr lang="ko-KR" altLang="en-US" dirty="0" err="1" smtClean="0"/>
              <a:t>스트림</a:t>
            </a:r>
            <a:endParaRPr lang="ko-KR" altLang="en-US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228" y="1828798"/>
            <a:ext cx="6781800" cy="1447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782738"/>
            <a:ext cx="7391400" cy="1094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601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데이터 타입의 크기가 모두 다르므로 </a:t>
            </a:r>
            <a:r>
              <a:rPr lang="en-US" altLang="ko-KR" dirty="0" err="1" smtClean="0"/>
              <a:t>DataOutputStream</a:t>
            </a:r>
            <a:r>
              <a:rPr lang="ko-KR" altLang="en-US" dirty="0" smtClean="0"/>
              <a:t>으로 출력한 데이터를 다시 </a:t>
            </a:r>
            <a:r>
              <a:rPr lang="en-US" altLang="ko-KR" dirty="0" err="1" smtClean="0"/>
              <a:t>DataInputStream</a:t>
            </a:r>
            <a:r>
              <a:rPr lang="ko-KR" altLang="en-US" dirty="0" smtClean="0"/>
              <a:t>으로 읽어올 때는 출력한 순서와 동일한 순서로 읽어야 함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타입 입출력 보조 </a:t>
            </a:r>
            <a:r>
              <a:rPr lang="ko-KR" altLang="en-US" dirty="0" err="1"/>
              <a:t>스트림</a:t>
            </a:r>
            <a:endParaRPr lang="ko-KR" altLang="en-US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95400"/>
            <a:ext cx="7315200" cy="3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486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27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228600" y="931863"/>
            <a:ext cx="8686800" cy="5715000"/>
          </a:xfrm>
          <a:prstGeom prst="roundRect">
            <a:avLst>
              <a:gd name="adj" fmla="val 129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lnSpc>
                <a:spcPct val="150000"/>
              </a:lnSpc>
            </a:pPr>
            <a:r>
              <a:rPr lang="ko-KR" altLang="en-US" sz="2000" dirty="0" smtClean="0"/>
              <a:t>시작하기 전에</a:t>
            </a:r>
            <a:endParaRPr lang="en-US" altLang="ko-KR" sz="20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000" dirty="0"/>
              <a:t>보조 </a:t>
            </a:r>
            <a:r>
              <a:rPr lang="ko-KR" altLang="en-US" sz="2000" dirty="0" err="1"/>
              <a:t>스트림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연결하기</a:t>
            </a:r>
            <a:endParaRPr lang="en-US" altLang="ko-KR" sz="20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000" dirty="0"/>
              <a:t>문자 변환 보조 </a:t>
            </a:r>
            <a:r>
              <a:rPr lang="ko-KR" altLang="en-US" sz="2000" dirty="0" err="1"/>
              <a:t>스트림</a:t>
            </a:r>
            <a:endParaRPr lang="en-US" altLang="ko-KR" sz="2000" dirty="0"/>
          </a:p>
          <a:p>
            <a:pPr lvl="1" indent="-136525">
              <a:lnSpc>
                <a:spcPct val="150000"/>
              </a:lnSpc>
            </a:pPr>
            <a:r>
              <a:rPr lang="ko-KR" altLang="en-US" sz="2000" dirty="0"/>
              <a:t>성능 향상 보조 </a:t>
            </a:r>
            <a:r>
              <a:rPr lang="ko-KR" altLang="en-US" sz="2000" dirty="0" err="1" smtClean="0"/>
              <a:t>스트림</a:t>
            </a:r>
            <a:endParaRPr lang="en-US" altLang="ko-KR" sz="20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000" dirty="0"/>
              <a:t>기본 타입 입출력 보조 </a:t>
            </a:r>
            <a:r>
              <a:rPr lang="ko-KR" altLang="en-US" sz="2000" dirty="0" err="1" smtClean="0"/>
              <a:t>스트림</a:t>
            </a:r>
            <a:endParaRPr lang="en-US" altLang="ko-KR" sz="20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000" dirty="0"/>
              <a:t>프린터 보조 </a:t>
            </a:r>
            <a:r>
              <a:rPr lang="ko-KR" altLang="en-US" sz="2000" dirty="0" err="1" smtClean="0"/>
              <a:t>스트림</a:t>
            </a:r>
            <a:endParaRPr lang="en-US" altLang="ko-KR" sz="20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000" dirty="0"/>
              <a:t>객체 입출력 보조 </a:t>
            </a:r>
            <a:r>
              <a:rPr lang="ko-KR" altLang="en-US" sz="2000" dirty="0" err="1"/>
              <a:t>스트림</a:t>
            </a:r>
            <a:endParaRPr lang="en-US" altLang="ko-KR" sz="20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000" dirty="0" smtClean="0"/>
              <a:t>키워드로 </a:t>
            </a:r>
            <a:r>
              <a:rPr lang="ko-KR" altLang="en-US" sz="2000" dirty="0" smtClean="0"/>
              <a:t>끝내는 핵심 포인트</a:t>
            </a:r>
            <a:endParaRPr lang="en-US" altLang="ko-KR" sz="20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000" dirty="0" smtClean="0"/>
              <a:t>확인문제</a:t>
            </a:r>
            <a:endParaRPr lang="en-US" altLang="ko-KR" sz="2000" dirty="0" smtClean="0"/>
          </a:p>
        </p:txBody>
      </p:sp>
      <p:sp>
        <p:nvSpPr>
          <p:cNvPr id="5123" name="제목 1"/>
          <p:cNvSpPr>
            <a:spLocks noGrp="1" noChangeArrowheads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목차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1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1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기본 타입 입출력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타입 입출력 보조 </a:t>
            </a:r>
            <a:r>
              <a:rPr lang="ko-KR" altLang="en-US" dirty="0" err="1"/>
              <a:t>스트림</a:t>
            </a:r>
            <a:endParaRPr lang="ko-KR" altLang="en-US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50276"/>
            <a:ext cx="7663845" cy="4469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453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타입 입출력 보조 </a:t>
            </a:r>
            <a:r>
              <a:rPr lang="ko-KR" altLang="en-US" dirty="0" err="1"/>
              <a:t>스트림</a:t>
            </a:r>
            <a:endParaRPr lang="ko-KR" altLang="en-US" dirty="0"/>
          </a:p>
        </p:txBody>
      </p:sp>
      <p:pic>
        <p:nvPicPr>
          <p:cNvPr id="5734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95400"/>
            <a:ext cx="7563507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220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rgbClr val="C00000"/>
                </a:solidFill>
              </a:rPr>
              <a:t>PrintStream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PrintWriter</a:t>
            </a:r>
            <a:r>
              <a:rPr lang="ko-KR" altLang="en-US" dirty="0" smtClean="0"/>
              <a:t>는 프린터와 유사하게 출력하는 </a:t>
            </a:r>
            <a:r>
              <a:rPr lang="en-US" altLang="ko-KR" dirty="0" smtClean="0"/>
              <a:t>print(), </a:t>
            </a:r>
            <a:r>
              <a:rPr lang="en-US" altLang="ko-KR" dirty="0" err="1" smtClean="0"/>
              <a:t>println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가진 보조 </a:t>
            </a:r>
            <a:r>
              <a:rPr lang="ko-KR" altLang="en-US" dirty="0" err="1" smtClean="0"/>
              <a:t>스트림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각기 바이트 기반 출력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및 문자 기반 출력 </a:t>
            </a:r>
            <a:r>
              <a:rPr lang="ko-KR" altLang="en-US" dirty="0" err="1" smtClean="0"/>
              <a:t>스트림과</a:t>
            </a:r>
            <a:r>
              <a:rPr lang="ko-KR" altLang="en-US" dirty="0" smtClean="0"/>
              <a:t> 연결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err="1" smtClean="0"/>
              <a:t>println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print()</a:t>
            </a:r>
            <a:r>
              <a:rPr lang="ko-KR" altLang="en-US" dirty="0" smtClean="0"/>
              <a:t>와 달리 출력할 데이터 끝에 </a:t>
            </a:r>
            <a:r>
              <a:rPr lang="ko-KR" altLang="en-US" dirty="0" err="1" smtClean="0"/>
              <a:t>개행</a:t>
            </a:r>
            <a:r>
              <a:rPr lang="ko-KR" altLang="en-US" dirty="0" smtClean="0"/>
              <a:t> 문자 </a:t>
            </a:r>
            <a:r>
              <a:rPr lang="en-US" altLang="ko-KR" dirty="0" smtClean="0">
                <a:latin typeface="Calibri"/>
              </a:rPr>
              <a:t>\</a:t>
            </a:r>
            <a:r>
              <a:rPr lang="en-US" altLang="ko-KR" dirty="0" smtClean="0"/>
              <a:t>n </a:t>
            </a:r>
            <a:r>
              <a:rPr lang="ko-KR" altLang="en-US" dirty="0" smtClean="0"/>
              <a:t>추가하여 </a:t>
            </a:r>
            <a:r>
              <a:rPr lang="ko-KR" altLang="en-US" dirty="0" err="1" smtClean="0"/>
              <a:t>줄바꿈</a:t>
            </a:r>
            <a:r>
              <a:rPr lang="ko-KR" altLang="en-US" dirty="0" smtClean="0"/>
              <a:t> 일어남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프린터 보조 </a:t>
            </a:r>
            <a:r>
              <a:rPr lang="ko-KR" altLang="en-US" dirty="0" err="1" smtClean="0"/>
              <a:t>스트림</a:t>
            </a:r>
            <a:endParaRPr lang="ko-KR" altLang="en-US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133599"/>
            <a:ext cx="6096000" cy="1387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52" y="3521305"/>
            <a:ext cx="7338848" cy="1050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836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출력할 데이터 타입에 따른 오버로딩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프린터 보조 </a:t>
            </a:r>
            <a:r>
              <a:rPr lang="ko-KR" altLang="en-US" dirty="0" err="1"/>
              <a:t>스트림</a:t>
            </a:r>
            <a:endParaRPr lang="ko-KR" altLang="en-US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52751"/>
            <a:ext cx="7315200" cy="3657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156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라인 단위로 출력하기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프린터 보조 </a:t>
            </a:r>
            <a:r>
              <a:rPr lang="ko-KR" altLang="en-US" dirty="0" err="1"/>
              <a:t>스트림</a:t>
            </a:r>
            <a:endParaRPr lang="ko-KR" altLang="en-US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986" y="1524000"/>
            <a:ext cx="7354614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986" y="4648200"/>
            <a:ext cx="7354614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989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rgbClr val="C00000"/>
                </a:solidFill>
              </a:rPr>
              <a:t>ObjectOutputStream</a:t>
            </a:r>
            <a:r>
              <a:rPr lang="ko-KR" altLang="en-US" dirty="0" smtClean="0"/>
              <a:t>과 </a:t>
            </a:r>
            <a:r>
              <a:rPr lang="en-US" altLang="ko-KR" dirty="0" err="1" smtClean="0">
                <a:solidFill>
                  <a:srgbClr val="C00000"/>
                </a:solidFill>
              </a:rPr>
              <a:t>ObjectInputStream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보조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연결하면 메모리에 생성된 객체를 파일 또는 네트워크로 출력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각기 객체 직렬화 및 </a:t>
            </a:r>
            <a:r>
              <a:rPr lang="ko-KR" altLang="en-US" dirty="0" err="1" smtClean="0"/>
              <a:t>역직렬화</a:t>
            </a:r>
            <a:r>
              <a:rPr lang="ko-KR" altLang="en-US" dirty="0" smtClean="0"/>
              <a:t> 역할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연결할 바이트 기반 입출력 </a:t>
            </a:r>
            <a:r>
              <a:rPr lang="ko-KR" altLang="en-US" dirty="0" err="1" smtClean="0"/>
              <a:t>스트림을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매개값으로</a:t>
            </a:r>
            <a:r>
              <a:rPr lang="ko-KR" altLang="en-US" dirty="0" smtClean="0"/>
              <a:t> 받음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 입출력 보조 </a:t>
            </a:r>
            <a:r>
              <a:rPr lang="ko-KR" altLang="en-US" dirty="0" err="1" smtClean="0"/>
              <a:t>스트림</a:t>
            </a:r>
            <a:endParaRPr lang="ko-KR" altLang="en-US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133599"/>
            <a:ext cx="7010400" cy="1524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038600"/>
            <a:ext cx="73152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336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err="1" smtClean="0"/>
              <a:t>ObjectOutputStream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writeObject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객체 직렬화하여 출력 </a:t>
            </a:r>
            <a:r>
              <a:rPr lang="ko-KR" altLang="en-US" dirty="0" err="1" smtClean="0"/>
              <a:t>스트림으로</a:t>
            </a:r>
            <a:r>
              <a:rPr lang="ko-KR" altLang="en-US" dirty="0" smtClean="0"/>
              <a:t> 보냄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 smtClean="0"/>
              <a:t>ObjectInputStream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readObject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입력 </a:t>
            </a:r>
            <a:r>
              <a:rPr lang="ko-KR" altLang="en-US" dirty="0" err="1" smtClean="0"/>
              <a:t>스트림에서</a:t>
            </a:r>
            <a:r>
              <a:rPr lang="ko-KR" altLang="en-US" dirty="0" smtClean="0"/>
              <a:t> 읽은 바이트를 </a:t>
            </a:r>
            <a:r>
              <a:rPr lang="ko-KR" altLang="en-US" dirty="0" err="1" smtClean="0"/>
              <a:t>역직렬화하여</a:t>
            </a:r>
            <a:r>
              <a:rPr lang="ko-KR" altLang="en-US" dirty="0" smtClean="0"/>
              <a:t> 객체로 다시 복원해 </a:t>
            </a:r>
            <a:r>
              <a:rPr lang="ko-KR" altLang="en-US" dirty="0" err="1" smtClean="0"/>
              <a:t>리턴함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원래 타입으로 강제변환 필요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 smtClean="0"/>
              <a:t>자바는 </a:t>
            </a:r>
            <a:r>
              <a:rPr lang="en-US" altLang="ko-KR" dirty="0" err="1" smtClean="0"/>
              <a:t>java.io.Serializable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 구현한 객체만 직렬화함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Serializable </a:t>
            </a:r>
            <a:r>
              <a:rPr lang="ko-KR" altLang="en-US" dirty="0" smtClean="0"/>
              <a:t>인터페이스는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선언 없으므로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네트워크로 전송하려는 경우 클래스 선언 시 </a:t>
            </a:r>
            <a:r>
              <a:rPr lang="en-US" altLang="ko-KR" dirty="0" smtClean="0"/>
              <a:t>implements Serializable </a:t>
            </a:r>
            <a:r>
              <a:rPr lang="ko-KR" altLang="en-US" dirty="0" smtClean="0"/>
              <a:t>추가해야 함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입출력 보조 </a:t>
            </a:r>
            <a:r>
              <a:rPr lang="ko-KR" altLang="en-US" dirty="0" err="1"/>
              <a:t>스트림</a:t>
            </a:r>
            <a:endParaRPr lang="ko-KR" altLang="en-US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09548"/>
            <a:ext cx="7391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358053"/>
            <a:ext cx="7391400" cy="680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952999"/>
            <a:ext cx="7391400" cy="68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132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객체 입출력 보조 </a:t>
            </a:r>
            <a:r>
              <a:rPr lang="ko-KR" altLang="en-US" dirty="0" err="1" smtClean="0"/>
              <a:t>스트림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입출력 보조 </a:t>
            </a:r>
            <a:r>
              <a:rPr lang="ko-KR" altLang="en-US" dirty="0" err="1"/>
              <a:t>스트림</a:t>
            </a:r>
            <a:endParaRPr lang="ko-KR" altLang="en-US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7315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56" y="2603938"/>
            <a:ext cx="7312244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294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입출력 보조 </a:t>
            </a:r>
            <a:r>
              <a:rPr lang="ko-KR" altLang="en-US" dirty="0" err="1"/>
              <a:t>스트림</a:t>
            </a:r>
            <a:endParaRPr lang="ko-KR" altLang="en-US" dirty="0"/>
          </a:p>
        </p:txBody>
      </p:sp>
      <p:pic>
        <p:nvPicPr>
          <p:cNvPr id="6451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5400"/>
            <a:ext cx="7391400" cy="5093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841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입출력 보조 </a:t>
            </a:r>
            <a:r>
              <a:rPr lang="ko-KR" altLang="en-US" dirty="0" err="1"/>
              <a:t>스트림</a:t>
            </a:r>
            <a:endParaRPr lang="ko-KR" altLang="en-US" dirty="0"/>
          </a:p>
        </p:txBody>
      </p:sp>
      <p:pic>
        <p:nvPicPr>
          <p:cNvPr id="6553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5400"/>
            <a:ext cx="7391400" cy="5061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86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381000" y="1143000"/>
            <a:ext cx="83820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Font typeface="Wingdings" pitchFamily="2" charset="2"/>
              <a:buNone/>
            </a:pPr>
            <a:endParaRPr lang="en-US" altLang="ko-KR" dirty="0" smtClean="0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dirty="0" smtClean="0">
                <a:solidFill>
                  <a:srgbClr val="C00000"/>
                </a:solidFill>
              </a:rPr>
              <a:t>[</a:t>
            </a:r>
            <a:r>
              <a:rPr lang="ko-KR" altLang="en-US" dirty="0" smtClean="0">
                <a:solidFill>
                  <a:srgbClr val="C00000"/>
                </a:solidFill>
              </a:rPr>
              <a:t>핵심 키워드</a:t>
            </a:r>
            <a:r>
              <a:rPr lang="en-US" altLang="ko-KR" dirty="0" smtClean="0">
                <a:solidFill>
                  <a:srgbClr val="C00000"/>
                </a:solidFill>
              </a:rPr>
              <a:t>]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보조 스트립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 변환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성능 향상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기본 타입 입출력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개행</a:t>
            </a:r>
            <a:r>
              <a:rPr lang="ko-KR" altLang="en-US" dirty="0" smtClean="0"/>
              <a:t> 출력</a:t>
            </a:r>
            <a:endParaRPr lang="en-US" altLang="ko-KR" dirty="0" smtClean="0"/>
          </a:p>
          <a:p>
            <a:pPr marL="0" indent="0">
              <a:buFont typeface="Wingdings" pitchFamily="2" charset="2"/>
              <a:buNone/>
            </a:pPr>
            <a:endParaRPr lang="en-US" altLang="ko-KR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ko-KR" dirty="0" smtClean="0">
                <a:solidFill>
                  <a:srgbClr val="C00000"/>
                </a:solidFill>
              </a:rPr>
              <a:t>[</a:t>
            </a:r>
            <a:r>
              <a:rPr lang="ko-KR" altLang="en-US" dirty="0" smtClean="0">
                <a:solidFill>
                  <a:srgbClr val="C00000"/>
                </a:solidFill>
              </a:rPr>
              <a:t>핵심 포인트</a:t>
            </a:r>
            <a:r>
              <a:rPr lang="en-US" altLang="ko-KR" dirty="0" smtClean="0">
                <a:solidFill>
                  <a:srgbClr val="C00000"/>
                </a:solidFill>
              </a:rPr>
              <a:t>]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ko-KR" altLang="en-US" dirty="0" smtClean="0"/>
              <a:t>기본 </a:t>
            </a:r>
            <a:r>
              <a:rPr lang="ko-KR" altLang="en-US" dirty="0" err="1" smtClean="0"/>
              <a:t>스트림을</a:t>
            </a:r>
            <a:r>
              <a:rPr lang="ko-KR" altLang="en-US" dirty="0" smtClean="0"/>
              <a:t> 직접 사용해서 데이터를 </a:t>
            </a:r>
            <a:r>
              <a:rPr lang="ko-KR" altLang="en-US" dirty="0" err="1" smtClean="0"/>
              <a:t>입출력할</a:t>
            </a:r>
            <a:r>
              <a:rPr lang="ko-KR" altLang="en-US" dirty="0" smtClean="0"/>
              <a:t> 수도 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데이터를 변환해서 </a:t>
            </a:r>
            <a:r>
              <a:rPr lang="ko-KR" altLang="en-US" dirty="0" err="1" smtClean="0"/>
              <a:t>입출력하거나</a:t>
            </a:r>
            <a:r>
              <a:rPr lang="ko-KR" altLang="en-US" dirty="0" smtClean="0"/>
              <a:t> 데이터의 출력 형식을 지정하려는 경우 등에는 보조 </a:t>
            </a:r>
            <a:r>
              <a:rPr lang="ko-KR" altLang="en-US" dirty="0" err="1" smtClean="0"/>
              <a:t>스트림을</a:t>
            </a:r>
            <a:r>
              <a:rPr lang="ko-KR" altLang="en-US" dirty="0" smtClean="0"/>
              <a:t> 연결하여 사용하면 편리하다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sp>
        <p:nvSpPr>
          <p:cNvPr id="614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시작하기 전에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입출력 보조 </a:t>
            </a:r>
            <a:r>
              <a:rPr lang="ko-KR" altLang="en-US" dirty="0" err="1"/>
              <a:t>스트림</a:t>
            </a:r>
            <a:endParaRPr lang="ko-KR" altLang="en-US" dirty="0"/>
          </a:p>
        </p:txBody>
      </p:sp>
      <p:pic>
        <p:nvPicPr>
          <p:cNvPr id="6656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95400"/>
            <a:ext cx="7620000" cy="3321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703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152400" y="1166813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/>
            <a:endParaRPr lang="en-US" altLang="ko-KR" sz="800" dirty="0" smtClean="0"/>
          </a:p>
          <a:p>
            <a:pPr lvl="1" indent="-136525"/>
            <a:r>
              <a:rPr lang="ko-KR" altLang="en-US" dirty="0" smtClean="0">
                <a:solidFill>
                  <a:srgbClr val="C00000"/>
                </a:solidFill>
              </a:rPr>
              <a:t>보</a:t>
            </a:r>
            <a:r>
              <a:rPr lang="ko-KR" altLang="en-US" dirty="0">
                <a:solidFill>
                  <a:srgbClr val="C00000"/>
                </a:solidFill>
              </a:rPr>
              <a:t>조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ko-KR" altLang="en-US" dirty="0" err="1" smtClean="0">
                <a:solidFill>
                  <a:srgbClr val="C00000"/>
                </a:solidFill>
              </a:rPr>
              <a:t>스트림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다른 </a:t>
            </a:r>
            <a:r>
              <a:rPr lang="ko-KR" altLang="en-US" dirty="0" err="1" smtClean="0"/>
              <a:t>스트림과</a:t>
            </a:r>
            <a:r>
              <a:rPr lang="ko-KR" altLang="en-US" dirty="0" smtClean="0"/>
              <a:t> 연결되어 여러 편리한 기능 제공해주는 </a:t>
            </a:r>
            <a:r>
              <a:rPr lang="ko-KR" altLang="en-US" dirty="0" err="1" smtClean="0"/>
              <a:t>스트림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자체적으로 입출력 수행할 수 없기 때문에 입출력 소스와 바로 연결되는 </a:t>
            </a:r>
            <a:r>
              <a:rPr lang="en-US" altLang="ko-KR" dirty="0" err="1" smtClean="0"/>
              <a:t>InputStream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Outputstream</a:t>
            </a:r>
            <a:r>
              <a:rPr lang="en-US" altLang="ko-KR" dirty="0" smtClean="0"/>
              <a:t>, Reader, Writer </a:t>
            </a:r>
            <a:r>
              <a:rPr lang="ko-KR" altLang="en-US" dirty="0" smtClean="0"/>
              <a:t>등에 연결해서 입출력 수행</a:t>
            </a:r>
            <a:r>
              <a:rPr lang="en-US" altLang="ko-KR" dirty="0" smtClean="0"/>
              <a:t>. </a:t>
            </a:r>
            <a:r>
              <a:rPr lang="ko-KR" altLang="en-US" dirty="0" smtClean="0"/>
              <a:t>문자 변환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입출력 성능 향상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기본 타입 입출력 등 기능 제공</a:t>
            </a:r>
            <a:endParaRPr lang="en-US" altLang="ko-KR" dirty="0" smtClean="0"/>
          </a:p>
          <a:p>
            <a:pPr lvl="1" indent="-136525"/>
            <a:endParaRPr lang="en-US" altLang="ko-KR" dirty="0"/>
          </a:p>
          <a:p>
            <a:pPr lvl="1" indent="-136525"/>
            <a:r>
              <a:rPr lang="ko-KR" altLang="en-US" dirty="0" smtClean="0">
                <a:solidFill>
                  <a:srgbClr val="C00000"/>
                </a:solidFill>
              </a:rPr>
              <a:t>문자 변환 </a:t>
            </a:r>
            <a:r>
              <a:rPr lang="en-US" altLang="ko-KR" dirty="0"/>
              <a:t>: </a:t>
            </a:r>
            <a:r>
              <a:rPr lang="ko-KR" altLang="en-US" dirty="0" smtClean="0"/>
              <a:t>소스 </a:t>
            </a:r>
            <a:r>
              <a:rPr lang="ko-KR" altLang="en-US" dirty="0" err="1" smtClean="0"/>
              <a:t>스트림이</a:t>
            </a:r>
            <a:r>
              <a:rPr lang="ko-KR" altLang="en-US" dirty="0" smtClean="0"/>
              <a:t> 바이트 기반 </a:t>
            </a:r>
            <a:r>
              <a:rPr lang="ko-KR" altLang="en-US" dirty="0" err="1" smtClean="0"/>
              <a:t>스트림이면서</a:t>
            </a:r>
            <a:r>
              <a:rPr lang="ko-KR" altLang="en-US" dirty="0" smtClean="0"/>
              <a:t> 입출력 데이터가 문자라면 </a:t>
            </a:r>
            <a:r>
              <a:rPr lang="en-US" altLang="ko-KR" dirty="0" smtClean="0"/>
              <a:t>Reader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Writer</a:t>
            </a:r>
            <a:r>
              <a:rPr lang="ko-KR" altLang="en-US" dirty="0" smtClean="0"/>
              <a:t>로 변환해서 사용하는 것이 편리함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OutputStreamWriter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Writer</a:t>
            </a:r>
            <a:r>
              <a:rPr lang="ko-KR" altLang="en-US" dirty="0" smtClean="0"/>
              <a:t>로 변환하는 보조 </a:t>
            </a:r>
            <a:r>
              <a:rPr lang="ko-KR" altLang="en-US" dirty="0" err="1" smtClean="0"/>
              <a:t>스트림이며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InputStreamReader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Reader</a:t>
            </a:r>
            <a:r>
              <a:rPr lang="ko-KR" altLang="en-US" dirty="0" smtClean="0"/>
              <a:t>로 변환하는 보조 </a:t>
            </a:r>
            <a:r>
              <a:rPr lang="ko-KR" altLang="en-US" dirty="0" err="1" smtClean="0"/>
              <a:t>스트림</a:t>
            </a:r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r>
              <a:rPr lang="ko-KR" altLang="en-US" dirty="0" smtClean="0">
                <a:solidFill>
                  <a:srgbClr val="C00000"/>
                </a:solidFill>
              </a:rPr>
              <a:t>성능 향상 </a:t>
            </a:r>
            <a:r>
              <a:rPr lang="en-US" altLang="ko-KR" dirty="0"/>
              <a:t>: </a:t>
            </a:r>
            <a:r>
              <a:rPr lang="ko-KR" altLang="en-US" dirty="0" smtClean="0"/>
              <a:t>메모리 버퍼 추가로 제공하여 프로그램의 실행 성능을 향상시키는 것들이 있음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바이트 기반 </a:t>
            </a:r>
            <a:r>
              <a:rPr lang="ko-KR" altLang="en-US" dirty="0" err="1" smtClean="0"/>
              <a:t>스트림에서는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BufferedInputStream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BufferedOutputStream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 기반 </a:t>
            </a:r>
            <a:r>
              <a:rPr lang="ko-KR" altLang="en-US" dirty="0" err="1" smtClean="0"/>
              <a:t>스트림에서는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BufferedReader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BufferedWriter</a:t>
            </a:r>
            <a:r>
              <a:rPr lang="ko-KR" altLang="en-US" dirty="0" smtClean="0"/>
              <a:t>가 있음</a:t>
            </a:r>
            <a:endParaRPr lang="en-US" altLang="ko-KR" dirty="0" smtClean="0"/>
          </a:p>
          <a:p>
            <a:pPr lvl="1" indent="-136525"/>
            <a:endParaRPr lang="en-US" altLang="ko-KR" dirty="0" smtClean="0"/>
          </a:p>
          <a:p>
            <a:pPr lvl="1" indent="-136525"/>
            <a:r>
              <a:rPr lang="ko-KR" altLang="en-US" dirty="0" smtClean="0">
                <a:solidFill>
                  <a:srgbClr val="C00000"/>
                </a:solidFill>
              </a:rPr>
              <a:t>기본 타입 입출력 </a:t>
            </a:r>
            <a:r>
              <a:rPr lang="en-US" altLang="ko-KR" dirty="0"/>
              <a:t>: </a:t>
            </a:r>
            <a:r>
              <a:rPr lang="en-US" altLang="ko-KR" dirty="0" err="1" smtClean="0"/>
              <a:t>DataInputStream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DataOutputStream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보조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연결하면 기본 타입인 </a:t>
            </a:r>
            <a:r>
              <a:rPr lang="en-US" altLang="ko-KR" dirty="0" err="1" smtClean="0"/>
              <a:t>boolean</a:t>
            </a:r>
            <a:r>
              <a:rPr lang="en-US" altLang="ko-KR" dirty="0" smtClean="0"/>
              <a:t>, char, short,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 long, float, double </a:t>
            </a:r>
            <a:r>
              <a:rPr lang="ko-KR" altLang="en-US" dirty="0" smtClean="0"/>
              <a:t>입출력 가능</a:t>
            </a:r>
            <a:endParaRPr lang="en-US" altLang="ko-KR" dirty="0" smtClean="0"/>
          </a:p>
          <a:p>
            <a:pPr lvl="1" indent="-136525"/>
            <a:endParaRPr lang="en-US" altLang="ko-KR" dirty="0" smtClean="0"/>
          </a:p>
          <a:p>
            <a:pPr lvl="1" indent="-136525"/>
            <a:r>
              <a:rPr lang="ko-KR" altLang="en-US" dirty="0" err="1" smtClean="0">
                <a:solidFill>
                  <a:srgbClr val="C00000"/>
                </a:solidFill>
              </a:rPr>
              <a:t>개행</a:t>
            </a:r>
            <a:r>
              <a:rPr lang="ko-KR" altLang="en-US" dirty="0" smtClean="0">
                <a:solidFill>
                  <a:srgbClr val="C00000"/>
                </a:solidFill>
              </a:rPr>
              <a:t> 출력 </a:t>
            </a:r>
            <a:r>
              <a:rPr lang="en-US" altLang="ko-KR" dirty="0"/>
              <a:t>: </a:t>
            </a:r>
            <a:r>
              <a:rPr lang="en-US" altLang="ko-KR" dirty="0" err="1" smtClean="0"/>
              <a:t>PrintStream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PrintWriter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println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출력할 데이터 끝에 </a:t>
            </a:r>
            <a:r>
              <a:rPr lang="ko-KR" altLang="en-US" dirty="0" err="1" smtClean="0"/>
              <a:t>개행</a:t>
            </a:r>
            <a:r>
              <a:rPr lang="ko-KR" altLang="en-US" dirty="0" smtClean="0"/>
              <a:t> 문자인 </a:t>
            </a:r>
            <a:r>
              <a:rPr lang="en-US" altLang="ko-KR" dirty="0" smtClean="0">
                <a:latin typeface="Calibri"/>
              </a:rPr>
              <a:t>\n </a:t>
            </a:r>
            <a:r>
              <a:rPr lang="ko-KR" altLang="en-US" dirty="0" smtClean="0">
                <a:latin typeface="Calibri"/>
              </a:rPr>
              <a:t>추가하여 출력 시 콘솔이나 파일에서 줄 바꿈 일어남</a:t>
            </a:r>
            <a:endParaRPr lang="en-US" altLang="ko-KR" dirty="0"/>
          </a:p>
        </p:txBody>
      </p:sp>
      <p:sp>
        <p:nvSpPr>
          <p:cNvPr id="2969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키워드로 끝내는 핵심 포인트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보조 </a:t>
            </a:r>
            <a:r>
              <a:rPr lang="ko-KR" altLang="en-US" dirty="0" err="1" smtClean="0"/>
              <a:t>스트림에</a:t>
            </a:r>
            <a:r>
              <a:rPr lang="ko-KR" altLang="en-US" dirty="0" smtClean="0"/>
              <a:t> 대한 설명 중 맞는 것에 </a:t>
            </a:r>
            <a:r>
              <a:rPr lang="en-US" altLang="ko-KR" dirty="0" smtClean="0"/>
              <a:t>O, </a:t>
            </a:r>
            <a:r>
              <a:rPr lang="ko-KR" altLang="en-US" dirty="0" smtClean="0"/>
              <a:t>틀린 것에 </a:t>
            </a:r>
            <a:r>
              <a:rPr lang="en-US" altLang="ko-KR" dirty="0" smtClean="0"/>
              <a:t>X</a:t>
            </a:r>
            <a:r>
              <a:rPr lang="ko-KR" altLang="en-US" dirty="0" smtClean="0"/>
              <a:t>표하세요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InputStreamReader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InputStream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Reader</a:t>
            </a:r>
            <a:r>
              <a:rPr lang="ko-KR" altLang="en-US" dirty="0" smtClean="0"/>
              <a:t>로 변환하는 보조 </a:t>
            </a:r>
            <a:r>
              <a:rPr lang="ko-KR" altLang="en-US" dirty="0" err="1" smtClean="0"/>
              <a:t>스트림이다</a:t>
            </a:r>
            <a:r>
              <a:rPr lang="ko-KR" altLang="en-US" dirty="0" smtClean="0"/>
              <a:t> </a:t>
            </a:r>
            <a:r>
              <a:rPr lang="en-US" altLang="ko-KR" dirty="0" smtClean="0"/>
              <a:t>(      )</a:t>
            </a:r>
          </a:p>
          <a:p>
            <a:pPr lvl="1"/>
            <a:r>
              <a:rPr lang="en-US" altLang="ko-KR" dirty="0" err="1" smtClean="0"/>
              <a:t>BufferedInputStream</a:t>
            </a:r>
            <a:r>
              <a:rPr lang="ko-KR" altLang="en-US" dirty="0" smtClean="0"/>
              <a:t>은 데이터 읽기 성능을 향상시키는 보조 </a:t>
            </a:r>
            <a:r>
              <a:rPr lang="ko-KR" altLang="en-US" dirty="0" err="1" smtClean="0"/>
              <a:t>스트림이다</a:t>
            </a:r>
            <a:r>
              <a:rPr lang="ko-KR" altLang="en-US" dirty="0" smtClean="0"/>
              <a:t> </a:t>
            </a:r>
            <a:r>
              <a:rPr lang="en-US" altLang="ko-KR" dirty="0"/>
              <a:t>(      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err="1" smtClean="0"/>
              <a:t>DataInputStream</a:t>
            </a:r>
            <a:r>
              <a:rPr lang="ko-KR" altLang="en-US" dirty="0" smtClean="0"/>
              <a:t>은 객체를 </a:t>
            </a:r>
            <a:r>
              <a:rPr lang="ko-KR" altLang="en-US" dirty="0" err="1" smtClean="0"/>
              <a:t>입출력하는</a:t>
            </a:r>
            <a:r>
              <a:rPr lang="ko-KR" altLang="en-US" dirty="0" smtClean="0"/>
              <a:t> 보조 </a:t>
            </a:r>
            <a:r>
              <a:rPr lang="ko-KR" altLang="en-US" dirty="0" err="1" smtClean="0"/>
              <a:t>스트림이다</a:t>
            </a:r>
            <a:r>
              <a:rPr lang="ko-KR" altLang="en-US" dirty="0" smtClean="0"/>
              <a:t> </a:t>
            </a:r>
            <a:r>
              <a:rPr lang="en-US" altLang="ko-KR" dirty="0"/>
              <a:t>(      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err="1" smtClean="0"/>
              <a:t>PrintStream</a:t>
            </a:r>
            <a:r>
              <a:rPr lang="ko-KR" altLang="en-US" dirty="0" smtClean="0"/>
              <a:t>은 라인 단위로 출력할 수 있는 보조 </a:t>
            </a:r>
            <a:r>
              <a:rPr lang="ko-KR" altLang="en-US" dirty="0" err="1" smtClean="0"/>
              <a:t>스트림이다</a:t>
            </a:r>
            <a:r>
              <a:rPr lang="ko-KR" altLang="en-US" dirty="0" smtClean="0"/>
              <a:t> </a:t>
            </a:r>
            <a:r>
              <a:rPr lang="en-US" altLang="ko-KR" dirty="0"/>
              <a:t>(      )</a:t>
            </a:r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확인문제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316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FileReader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BufferReader</a:t>
            </a:r>
            <a:r>
              <a:rPr lang="ko-KR" altLang="en-US" dirty="0" smtClean="0"/>
              <a:t>를 이용해서 </a:t>
            </a:r>
            <a:r>
              <a:rPr lang="en-US" altLang="ko-KR" dirty="0" smtClean="0"/>
              <a:t>source.txt </a:t>
            </a:r>
            <a:r>
              <a:rPr lang="ko-KR" altLang="en-US" dirty="0" smtClean="0"/>
              <a:t>내용을 읽고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라인 번호를 추가해 모니터로 출력하는 프로그램을 작성해보세요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확인문제</a:t>
            </a:r>
            <a:endParaRPr lang="ko-KR" altLang="en-US" dirty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52600"/>
            <a:ext cx="7315200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401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확인문제</a:t>
            </a:r>
            <a:endParaRPr lang="ko-KR" altLang="en-US" dirty="0"/>
          </a:p>
        </p:txBody>
      </p:sp>
      <p:pic>
        <p:nvPicPr>
          <p:cNvPr id="6861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371600"/>
            <a:ext cx="7162800" cy="288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768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pic>
        <p:nvPicPr>
          <p:cNvPr id="35843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35845" name="TextBox 5"/>
          <p:cNvSpPr txBox="1">
            <a:spLocks noChangeArrowheads="1"/>
          </p:cNvSpPr>
          <p:nvPr/>
        </p:nvSpPr>
        <p:spPr bwMode="auto">
          <a:xfrm>
            <a:off x="2378075" y="4168775"/>
            <a:ext cx="4343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en-US" altLang="ko-KR" sz="3200"/>
              <a:t>Thank You!</a:t>
            </a:r>
            <a:endParaRPr lang="ko-KR" altLang="en-US" sz="3200"/>
          </a:p>
        </p:txBody>
      </p:sp>
      <p:pic>
        <p:nvPicPr>
          <p:cNvPr id="35846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-1003300"/>
            <a:ext cx="5172075" cy="575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보조 </a:t>
            </a:r>
            <a:r>
              <a:rPr lang="ko-KR" altLang="en-US" dirty="0" err="1" smtClean="0">
                <a:solidFill>
                  <a:srgbClr val="C00000"/>
                </a:solidFill>
              </a:rPr>
              <a:t>스트림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다른 </a:t>
            </a:r>
            <a:r>
              <a:rPr lang="ko-KR" altLang="en-US" dirty="0" err="1" smtClean="0"/>
              <a:t>스트림과</a:t>
            </a:r>
            <a:r>
              <a:rPr lang="ko-KR" altLang="en-US" dirty="0" smtClean="0"/>
              <a:t> 연결되어 </a:t>
            </a:r>
            <a:r>
              <a:rPr lang="ko-KR" altLang="en-US" dirty="0" err="1" smtClean="0"/>
              <a:t>여러가지</a:t>
            </a:r>
            <a:r>
              <a:rPr lang="ko-KR" altLang="en-US" dirty="0" smtClean="0"/>
              <a:t> 편리한 기능을 제공하는 </a:t>
            </a:r>
            <a:r>
              <a:rPr lang="ko-KR" altLang="en-US" dirty="0" err="1" smtClean="0"/>
              <a:t>스트림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자체적으로 입출력 수행할 수 없기 때문에 입출력 소스와 바로 연결되는 </a:t>
            </a:r>
            <a:r>
              <a:rPr lang="en-US" altLang="ko-KR" dirty="0" err="1" smtClean="0"/>
              <a:t>InputStream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OutputStream</a:t>
            </a:r>
            <a:r>
              <a:rPr lang="en-US" altLang="ko-KR" dirty="0" smtClean="0"/>
              <a:t>, Reader, Writer </a:t>
            </a:r>
            <a:r>
              <a:rPr lang="ko-KR" altLang="en-US" dirty="0" smtClean="0"/>
              <a:t>등에 연결하여 입출력 수행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프로그램은 입력 </a:t>
            </a:r>
            <a:r>
              <a:rPr lang="ko-KR" altLang="en-US" dirty="0" err="1" smtClean="0"/>
              <a:t>스트림으로부터</a:t>
            </a:r>
            <a:r>
              <a:rPr lang="ko-KR" altLang="en-US" dirty="0" smtClean="0"/>
              <a:t> 직접 데이터 읽지 않고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보조 </a:t>
            </a:r>
            <a:r>
              <a:rPr lang="ko-KR" altLang="en-US" dirty="0" err="1" smtClean="0"/>
              <a:t>스트림에서</a:t>
            </a:r>
            <a:r>
              <a:rPr lang="ko-KR" altLang="en-US" dirty="0" smtClean="0"/>
              <a:t> 제공하는 기능 이용하여 데이터 읽음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 출력 </a:t>
            </a:r>
            <a:r>
              <a:rPr lang="ko-KR" altLang="en-US" dirty="0" err="1" smtClean="0"/>
              <a:t>스트림으로</a:t>
            </a:r>
            <a:r>
              <a:rPr lang="ko-KR" altLang="en-US" dirty="0" smtClean="0"/>
              <a:t> 직접 데이터 보내지 않고 보조 </a:t>
            </a:r>
            <a:r>
              <a:rPr lang="ko-KR" altLang="en-US" dirty="0" err="1" smtClean="0"/>
              <a:t>스트림에서</a:t>
            </a:r>
            <a:r>
              <a:rPr lang="ko-KR" altLang="en-US" dirty="0" smtClean="0"/>
              <a:t> 제공하는 기능 이용하여 데이터 보냄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시작하기 전에</a:t>
            </a:r>
            <a:endParaRPr lang="ko-KR" alt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9" y="2399971"/>
            <a:ext cx="6629401" cy="1454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252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보조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연결하기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보조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생성 시 자신이 연결될 </a:t>
            </a:r>
            <a:r>
              <a:rPr lang="ko-KR" altLang="en-US" dirty="0" err="1" smtClean="0"/>
              <a:t>스트림을</a:t>
            </a:r>
            <a:r>
              <a:rPr lang="ko-KR" altLang="en-US" dirty="0" smtClean="0"/>
              <a:t> 생성자의 </a:t>
            </a:r>
            <a:r>
              <a:rPr lang="ko-KR" altLang="en-US" dirty="0" err="1" smtClean="0"/>
              <a:t>매개값으로</a:t>
            </a:r>
            <a:r>
              <a:rPr lang="ko-KR" altLang="en-US" dirty="0" smtClean="0"/>
              <a:t> 제공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보조 </a:t>
            </a:r>
            <a:r>
              <a:rPr lang="ko-KR" altLang="en-US" dirty="0" err="1" smtClean="0"/>
              <a:t>스트림을</a:t>
            </a:r>
            <a:r>
              <a:rPr lang="ko-KR" altLang="en-US" dirty="0" smtClean="0"/>
              <a:t> 연속적으로 연결할 수도 있음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보조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연결하기</a:t>
            </a:r>
            <a:endParaRPr lang="ko-KR" alt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03838"/>
            <a:ext cx="7315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500312"/>
            <a:ext cx="7315200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3505199"/>
            <a:ext cx="5715000" cy="1226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10" y="5094890"/>
            <a:ext cx="7685690" cy="1405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450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보조 </a:t>
            </a:r>
            <a:r>
              <a:rPr lang="ko-KR" altLang="en-US" dirty="0" err="1"/>
              <a:t>스트림</a:t>
            </a:r>
            <a:r>
              <a:rPr lang="ko-KR" altLang="en-US" dirty="0"/>
              <a:t> 연결하기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199"/>
            <a:ext cx="7467600" cy="3276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844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소스 </a:t>
            </a:r>
            <a:r>
              <a:rPr lang="ko-KR" altLang="en-US" dirty="0" err="1" smtClean="0"/>
              <a:t>스트림이</a:t>
            </a:r>
            <a:r>
              <a:rPr lang="ko-KR" altLang="en-US" dirty="0" smtClean="0"/>
              <a:t> 바이트 기반 </a:t>
            </a:r>
            <a:r>
              <a:rPr lang="ko-KR" altLang="en-US" dirty="0" err="1" smtClean="0"/>
              <a:t>스트림이면서</a:t>
            </a:r>
            <a:r>
              <a:rPr lang="ko-KR" altLang="en-US" dirty="0" smtClean="0"/>
              <a:t> 입출력 데이터가 문자일 경우 </a:t>
            </a:r>
            <a:r>
              <a:rPr lang="en-US" altLang="ko-KR" dirty="0" smtClean="0"/>
              <a:t>Reader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Writer</a:t>
            </a:r>
            <a:r>
              <a:rPr lang="ko-KR" altLang="en-US" dirty="0" smtClean="0"/>
              <a:t>로 변환해서 사용하는 것이 편리함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>
                <a:solidFill>
                  <a:srgbClr val="C00000"/>
                </a:solidFill>
              </a:rPr>
              <a:t>OutputStreamWriter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바이트 기반 출력 </a:t>
            </a:r>
            <a:r>
              <a:rPr lang="ko-KR" altLang="en-US" dirty="0" err="1" smtClean="0"/>
              <a:t>스트림에</a:t>
            </a:r>
            <a:r>
              <a:rPr lang="ko-KR" altLang="en-US" dirty="0" smtClean="0"/>
              <a:t> 연결되어 문자 출력 </a:t>
            </a:r>
            <a:r>
              <a:rPr lang="ko-KR" altLang="en-US" dirty="0" err="1" smtClean="0"/>
              <a:t>스트림인</a:t>
            </a:r>
            <a:r>
              <a:rPr lang="ko-KR" altLang="en-US" dirty="0" smtClean="0"/>
              <a:t> </a:t>
            </a:r>
            <a:r>
              <a:rPr lang="en-US" altLang="ko-KR" dirty="0" smtClean="0"/>
              <a:t>Writer</a:t>
            </a:r>
            <a:r>
              <a:rPr lang="ko-KR" altLang="en-US" dirty="0" smtClean="0"/>
              <a:t>로 변환하는 보조 </a:t>
            </a:r>
            <a:r>
              <a:rPr lang="ko-KR" altLang="en-US" dirty="0" err="1" smtClean="0"/>
              <a:t>스트림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문자 변환 보조 </a:t>
            </a:r>
            <a:r>
              <a:rPr lang="ko-KR" altLang="en-US" dirty="0" err="1" smtClean="0"/>
              <a:t>스트림</a:t>
            </a:r>
            <a:endParaRPr lang="ko-KR" alt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764221"/>
            <a:ext cx="5334000" cy="1350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114800"/>
            <a:ext cx="7391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5029200"/>
            <a:ext cx="7391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485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rgbClr val="C00000"/>
                </a:solidFill>
              </a:rPr>
              <a:t>InputStreamReader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바이트 기반 입력 </a:t>
            </a:r>
            <a:r>
              <a:rPr lang="ko-KR" altLang="en-US" dirty="0" err="1" smtClean="0"/>
              <a:t>스트림에</a:t>
            </a:r>
            <a:r>
              <a:rPr lang="ko-KR" altLang="en-US" dirty="0" smtClean="0"/>
              <a:t> 연결되어 문자 입력 </a:t>
            </a:r>
            <a:r>
              <a:rPr lang="ko-KR" altLang="en-US" dirty="0" err="1" smtClean="0"/>
              <a:t>스트림인</a:t>
            </a:r>
            <a:r>
              <a:rPr lang="ko-KR" altLang="en-US" dirty="0" smtClean="0"/>
              <a:t> </a:t>
            </a:r>
            <a:r>
              <a:rPr lang="en-US" altLang="ko-KR" dirty="0" smtClean="0"/>
              <a:t>Reader</a:t>
            </a:r>
            <a:r>
              <a:rPr lang="ko-KR" altLang="en-US" dirty="0" smtClean="0"/>
              <a:t>로 변환하는 보조 </a:t>
            </a:r>
            <a:r>
              <a:rPr lang="ko-KR" altLang="en-US" dirty="0" err="1" smtClean="0"/>
              <a:t>스트림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 변환 보조 </a:t>
            </a:r>
            <a:r>
              <a:rPr lang="ko-KR" altLang="en-US" dirty="0" err="1"/>
              <a:t>스트림</a:t>
            </a:r>
            <a:endParaRPr lang="ko-KR" alt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828800"/>
            <a:ext cx="6096000" cy="1238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067785"/>
            <a:ext cx="7391400" cy="72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62400"/>
            <a:ext cx="7391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23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문자 변환 보조 </a:t>
            </a:r>
            <a:r>
              <a:rPr lang="ko-KR" altLang="en-US" dirty="0" err="1" smtClean="0"/>
              <a:t>스트림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 변환 보조 </a:t>
            </a:r>
            <a:r>
              <a:rPr lang="ko-KR" altLang="en-US" dirty="0" err="1"/>
              <a:t>스트림</a:t>
            </a:r>
            <a:endParaRPr lang="ko-KR" alt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71447"/>
            <a:ext cx="7162800" cy="4925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521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18159</TotalTime>
  <Words>930</Words>
  <Application>Microsoft Office PowerPoint</Application>
  <PresentationFormat>화면 슬라이드 쇼(4:3)</PresentationFormat>
  <Paragraphs>186</Paragraphs>
  <Slides>35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5" baseType="lpstr">
      <vt:lpstr>굴림</vt:lpstr>
      <vt:lpstr>Arial</vt:lpstr>
      <vt:lpstr>Wingdings</vt:lpstr>
      <vt:lpstr>HY견고딕</vt:lpstr>
      <vt:lpstr>나눔스퀘어OTF</vt:lpstr>
      <vt:lpstr>Verdana</vt:lpstr>
      <vt:lpstr>Calibri</vt:lpstr>
      <vt:lpstr>돋움</vt:lpstr>
      <vt:lpstr>맑은 고딕</vt:lpstr>
      <vt:lpstr>5_디자인 사용자 지정</vt:lpstr>
      <vt:lpstr>14-2. 보조 스트림</vt:lpstr>
      <vt:lpstr>목차</vt:lpstr>
      <vt:lpstr>시작하기 전에</vt:lpstr>
      <vt:lpstr>시작하기 전에</vt:lpstr>
      <vt:lpstr>보조 스트림 연결하기</vt:lpstr>
      <vt:lpstr>보조 스트림 연결하기</vt:lpstr>
      <vt:lpstr>문자 변환 보조 스트림</vt:lpstr>
      <vt:lpstr>문자 변환 보조 스트림</vt:lpstr>
      <vt:lpstr>문자 변환 보조 스트림</vt:lpstr>
      <vt:lpstr>문자 변환 보조 스트림</vt:lpstr>
      <vt:lpstr>성능 향상 보조 스트림</vt:lpstr>
      <vt:lpstr>성능 향상 보조 스트림</vt:lpstr>
      <vt:lpstr>성능 향상 보조 스트림</vt:lpstr>
      <vt:lpstr>성능 향상 보조 스트림</vt:lpstr>
      <vt:lpstr>성능 향상 보조 스트림</vt:lpstr>
      <vt:lpstr>성능 향상 보조 스트림</vt:lpstr>
      <vt:lpstr>성능 향상 보조 스트림</vt:lpstr>
      <vt:lpstr>기본 타입 입출력 보조 스트림</vt:lpstr>
      <vt:lpstr>기본 타입 입출력 보조 스트림</vt:lpstr>
      <vt:lpstr>기본 타입 입출력 보조 스트림</vt:lpstr>
      <vt:lpstr>기본 타입 입출력 보조 스트림</vt:lpstr>
      <vt:lpstr>프린터 보조 스트림</vt:lpstr>
      <vt:lpstr>프린터 보조 스트림</vt:lpstr>
      <vt:lpstr>프린터 보조 스트림</vt:lpstr>
      <vt:lpstr>객체 입출력 보조 스트림</vt:lpstr>
      <vt:lpstr>객체 입출력 보조 스트림</vt:lpstr>
      <vt:lpstr>객체 입출력 보조 스트림</vt:lpstr>
      <vt:lpstr>객체 입출력 보조 스트림</vt:lpstr>
      <vt:lpstr>객체 입출력 보조 스트림</vt:lpstr>
      <vt:lpstr>객체 입출력 보조 스트림</vt:lpstr>
      <vt:lpstr>키워드로 끝내는 핵심 포인트 </vt:lpstr>
      <vt:lpstr>확인문제</vt:lpstr>
      <vt:lpstr>확인문제</vt:lpstr>
      <vt:lpstr>확인문제</vt:lpstr>
      <vt:lpstr>PowerPoint 프레젠테이션</vt:lpstr>
    </vt:vector>
  </TitlesOfParts>
  <Company>GuildDesign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2009년 상반기 사업계획</dc:title>
  <dc:creator>교재출판사업부 교재개발1팀</dc:creator>
  <cp:lastModifiedBy>이병엽</cp:lastModifiedBy>
  <cp:revision>2759</cp:revision>
  <dcterms:created xsi:type="dcterms:W3CDTF">2004-07-21T02:43:03Z</dcterms:created>
  <dcterms:modified xsi:type="dcterms:W3CDTF">2019-06-17T20:23:11Z</dcterms:modified>
</cp:coreProperties>
</file>